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14630400" cy="8229600"/>
  <p:notesSz cx="8229600" cy="14630400"/>
  <p:embeddedFontLst>
    <p:embeddedFont>
      <p:font typeface="Artifakt Element Book" panose="020B0503050000020004" charset="0"/>
      <p:regular r:id="rId9"/>
      <p:italic r:id="rId10"/>
    </p:embeddedFont>
    <p:embeddedFont>
      <p:font typeface="Inter" panose="020B0604020202020204" charset="0"/>
      <p:regular r:id="rId11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35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621"/>
            <a:ext cx="13042821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Arial" panose="020B0604020202020204" pitchFamily="34" charset="0"/>
              </a:rPr>
              <a:t>Advanced Thermal Management: Cooling of Power Electronics</a:t>
            </a:r>
            <a:endParaRPr lang="en-US" sz="3950" dirty="0">
              <a:latin typeface="Artifakt Element Book" panose="020B0503050000020004" pitchFamily="34" charset="0"/>
              <a:ea typeface="Artifakt Element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25303"/>
            <a:ext cx="130428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Presentation on Effective Cooling Strategies for Inverters and Converters.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10" y="3152894"/>
            <a:ext cx="3383637" cy="231362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233" y="3152894"/>
            <a:ext cx="3383637" cy="23136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39710" y="600134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Presenters</a:t>
            </a:r>
            <a:endParaRPr lang="en-US" sz="195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403097" y="6487858"/>
            <a:ext cx="628626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Muhammad Ibrahim</a:t>
            </a: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&amp; </a:t>
            </a:r>
            <a:r>
              <a:rPr lang="en-US" sz="18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Mohammad Ahtesam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755000" y="6034152"/>
            <a:ext cx="27587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Arial" panose="020B0604020202020204" pitchFamily="34" charset="0"/>
              </a:rPr>
              <a:t>Institution &amp; Instructor</a:t>
            </a:r>
            <a:endParaRPr lang="en-US" sz="1950" dirty="0">
              <a:latin typeface="Artifakt Element Book" panose="020B0503050000020004" pitchFamily="34" charset="0"/>
              <a:ea typeface="Artifakt Element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755000" y="6510338"/>
            <a:ext cx="628626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5">
                    <a:lumMod val="7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NUCES Islamabad, Campus</a:t>
            </a:r>
          </a:p>
          <a:p>
            <a:pPr>
              <a:lnSpc>
                <a:spcPts val="3000"/>
              </a:lnSpc>
            </a:pPr>
            <a:r>
              <a:rPr lang="en-US" sz="1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Instructor:</a:t>
            </a:r>
            <a:r>
              <a:rPr lang="en-US" sz="1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Al-Bara Shalaby</a:t>
            </a:r>
            <a:endParaRPr lang="en-US" sz="1850" dirty="0">
              <a:solidFill>
                <a:schemeClr val="accent5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28C04-73C9-DB76-A646-C58D89A658EE}"/>
              </a:ext>
            </a:extLst>
          </p:cNvPr>
          <p:cNvSpPr/>
          <p:nvPr/>
        </p:nvSpPr>
        <p:spPr>
          <a:xfrm>
            <a:off x="0" y="7697585"/>
            <a:ext cx="14630400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78110"/>
            <a:ext cx="724828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Arial" panose="020B0604020202020204" pitchFamily="34" charset="0"/>
              </a:rPr>
              <a:t>Why Thermal Management Matters</a:t>
            </a:r>
            <a:endParaRPr lang="en-US" sz="3500" dirty="0">
              <a:latin typeface="Artifakt Element Book" panose="020B0503050000020004" pitchFamily="34" charset="0"/>
              <a:ea typeface="Artifakt Element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91426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electronic devices—such as inverters and converters—are critical components in modern electrical systems. However, their operation is inevitably linked to significant heat generation.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4663083"/>
            <a:ext cx="6436400" cy="1843087"/>
          </a:xfrm>
          <a:prstGeom prst="roundRect">
            <a:avLst>
              <a:gd name="adj" fmla="val 595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0930" y="4663083"/>
            <a:ext cx="91440" cy="1843087"/>
          </a:xfrm>
          <a:prstGeom prst="roundRect">
            <a:avLst>
              <a:gd name="adj" fmla="val 78140"/>
            </a:avLst>
          </a:prstGeom>
          <a:solidFill>
            <a:srgbClr val="007EBD"/>
          </a:solidFill>
          <a:ln/>
        </p:spPr>
      </p:sp>
      <p:sp>
        <p:nvSpPr>
          <p:cNvPr id="7" name="Text 4"/>
          <p:cNvSpPr/>
          <p:nvPr/>
        </p:nvSpPr>
        <p:spPr>
          <a:xfrm>
            <a:off x="1055251" y="4855964"/>
            <a:ext cx="304466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Heat Generation Sources</a:t>
            </a:r>
            <a:endParaRPr lang="en-US" sz="21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5251" y="5292804"/>
            <a:ext cx="5982057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 is primarily generated within the semiconductor devices due to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switching and conduction losses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These losses scale with power density and switching frequency.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00211" y="4663083"/>
            <a:ext cx="6436400" cy="1843087"/>
          </a:xfrm>
          <a:prstGeom prst="roundRect">
            <a:avLst>
              <a:gd name="adj" fmla="val 595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77351" y="4663083"/>
            <a:ext cx="91440" cy="1843087"/>
          </a:xfrm>
          <a:prstGeom prst="roundRect">
            <a:avLst>
              <a:gd name="adj" fmla="val 78140"/>
            </a:avLst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7661672" y="4855964"/>
            <a:ext cx="334946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The Impact of Temperature</a:t>
            </a:r>
            <a:endParaRPr lang="en-US" sz="21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61672" y="5292804"/>
            <a:ext cx="5982057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cooling directly reduces performance and shortens the component's lifespan, leading to premature failure and system unreliability.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697504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objective is to explore robust cooling methodologies grounded in fundamental thermodynamic principles to achieve efficient thermal dissipation.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22312-E59A-60AA-1580-E811EAE45207}"/>
              </a:ext>
            </a:extLst>
          </p:cNvPr>
          <p:cNvSpPr/>
          <p:nvPr/>
        </p:nvSpPr>
        <p:spPr>
          <a:xfrm>
            <a:off x="0" y="7697585"/>
            <a:ext cx="14630400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465"/>
            <a:ext cx="1076325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Understanding Heat Generation in Power Devices</a:t>
            </a:r>
            <a:endParaRPr lang="en-US" sz="375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307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internal thermal load must be accurately calculated and managed to ensure safe operating temperatures. Excessive heat is the enemy of reliability.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68" y="2764750"/>
            <a:ext cx="5941219" cy="45839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2386" y="4680766"/>
            <a:ext cx="1036197" cy="710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Inverter Thermal Dissipation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111734" y="6043145"/>
            <a:ext cx="1541528" cy="24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IGBT Module C</a:t>
            </a:r>
            <a:endParaRPr lang="en-US" sz="14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11734" y="6359322"/>
            <a:ext cx="1541528" cy="710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High-power thermal generation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893626" y="4645226"/>
            <a:ext cx="1575225" cy="24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Heat Sink</a:t>
            </a:r>
            <a:endParaRPr lang="en-US" sz="14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93626" y="4961403"/>
            <a:ext cx="1575225" cy="47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Collects and dissipates heat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2542302" y="6037221"/>
            <a:ext cx="1541528" cy="292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Heat Flow Arrows</a:t>
            </a:r>
            <a:endParaRPr lang="en-US" sz="14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550858" y="6348075"/>
            <a:ext cx="1541528" cy="47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Directed toward heat sink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5751987" y="4636802"/>
            <a:ext cx="1575225" cy="24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IGBT Module B</a:t>
            </a:r>
            <a:endParaRPr lang="en-US" sz="14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51987" y="4952979"/>
            <a:ext cx="1575225" cy="473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Conduction and switching losses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3789109" y="2938896"/>
            <a:ext cx="1583650" cy="24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IGBT Module A</a:t>
            </a:r>
            <a:endParaRPr lang="en-US" sz="14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789109" y="3255073"/>
            <a:ext cx="1583650" cy="710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switching heat source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8892659" y="2742128"/>
            <a:ext cx="2857976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Primary Heat Sources</a:t>
            </a:r>
            <a:endParaRPr lang="en-US" sz="225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892659" y="3280768"/>
            <a:ext cx="4951452" cy="485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Semiconductor devices (IGBTs, MOSFETs, Diodes).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892659" y="3837851"/>
            <a:ext cx="4951452" cy="620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Switching losses (energy dissipated during turn-on/off).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892659" y="4593677"/>
            <a:ext cx="4951452" cy="480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Conduction losses (resistance during 'on' state).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8892659" y="5395788"/>
            <a:ext cx="2857976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Critical Effects</a:t>
            </a:r>
            <a:endParaRPr lang="en-US" sz="225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885159" y="5883360"/>
            <a:ext cx="49514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junction temperature accelerates material degradation, leading to failure modes like wire-bond lift-off and solder fatigue.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F77172-A848-7B10-4B75-46E868927605}"/>
              </a:ext>
            </a:extLst>
          </p:cNvPr>
          <p:cNvSpPr/>
          <p:nvPr/>
        </p:nvSpPr>
        <p:spPr>
          <a:xfrm>
            <a:off x="0" y="7697585"/>
            <a:ext cx="14630400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894"/>
            <a:ext cx="7043023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The Governing Laws of Heat Transfer</a:t>
            </a:r>
            <a:endParaRPr lang="en-US" sz="325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1245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Thermal management relies on three fundamental modes of heat transfer to move energy from the semiconductor junction to the ambient environment.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6124"/>
            <a:ext cx="2950607" cy="18235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308396"/>
            <a:ext cx="25006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7EBD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Conduction</a:t>
            </a:r>
            <a:endParaRPr lang="en-US" sz="195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716185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 through solid materials (junction, case, heat sink) governed by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Fourier’s Law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37" y="2326124"/>
            <a:ext cx="2950726" cy="18236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7437" y="4308515"/>
            <a:ext cx="25006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7EBD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Convection</a:t>
            </a:r>
            <a:endParaRPr lang="en-US" sz="195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07437" y="4716304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 between a surface and a moving fluid (air or liquid) described by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Newton’s Law of Cooling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203" y="2326124"/>
            <a:ext cx="2950607" cy="182356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21203" y="4308396"/>
            <a:ext cx="25006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7EBD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Radiation</a:t>
            </a:r>
            <a:endParaRPr lang="en-US" sz="195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21203" y="4716185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 emitted from hot surfaces as electromagnetic waves, significant at higher temperatures.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031915" y="6085642"/>
            <a:ext cx="357092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Newton's Law of Cooling (Convection)</a:t>
            </a:r>
            <a:endParaRPr lang="en-US" sz="16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31915" y="6584156"/>
            <a:ext cx="12804696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915" y="6584156"/>
            <a:ext cx="12804696" cy="2745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1915" y="7059573"/>
            <a:ext cx="128046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</a:t>
            </a:r>
            <a:r>
              <a:rPr lang="en-US" sz="15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heat transfer rate, </a:t>
            </a:r>
            <a:r>
              <a:rPr lang="en-US" sz="15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convection heat transfer coefficient, </a:t>
            </a:r>
            <a:r>
              <a:rPr lang="en-US" sz="15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surface area, and </a:t>
            </a:r>
            <a:r>
              <a:rPr lang="en-US" sz="15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temperature.</a:t>
            </a:r>
            <a:endParaRPr lang="en-US" sz="1550" dirty="0"/>
          </a:p>
        </p:txBody>
      </p:sp>
      <p:sp>
        <p:nvSpPr>
          <p:cNvPr id="17" name="Shape 11"/>
          <p:cNvSpPr/>
          <p:nvPr/>
        </p:nvSpPr>
        <p:spPr>
          <a:xfrm>
            <a:off x="793790" y="5847517"/>
            <a:ext cx="22860" cy="170819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C08289-5EC2-2FF9-52CC-28260899FF7D}"/>
              </a:ext>
            </a:extLst>
          </p:cNvPr>
          <p:cNvSpPr/>
          <p:nvPr/>
        </p:nvSpPr>
        <p:spPr>
          <a:xfrm>
            <a:off x="0" y="7697585"/>
            <a:ext cx="14630400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564"/>
            <a:ext cx="6209109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Spectrum of Cooling Techniques</a:t>
            </a:r>
            <a:endParaRPr lang="en-US" sz="325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4412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Cooling solutions are broadly categorised based on their requirement for external power input and system complexity.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040255"/>
            <a:ext cx="13042821" cy="2482215"/>
          </a:xfrm>
          <a:prstGeom prst="roundRect">
            <a:avLst>
              <a:gd name="adj" fmla="val 268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047875"/>
            <a:ext cx="6513790" cy="2466975"/>
          </a:xfrm>
          <a:prstGeom prst="roundRect">
            <a:avLst>
              <a:gd name="adj" fmla="val 2703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3016329" y="2206585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Passive Cooling</a:t>
            </a:r>
            <a:endParaRPr lang="en-US" sz="16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0120" y="2562225"/>
            <a:ext cx="61963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 sinks (finned aluminium or copper).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960120" y="2935248"/>
            <a:ext cx="61963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convection and radiation.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960120" y="3308271"/>
            <a:ext cx="61963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Thermal pads or interface materials (TIMs).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960120" y="3721060"/>
            <a:ext cx="61963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Characterised by </a:t>
            </a: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complexity and zero operating power</a:t>
            </a: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315200" y="2047875"/>
            <a:ext cx="6513790" cy="2466975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12" name="Shape 10"/>
          <p:cNvSpPr/>
          <p:nvPr/>
        </p:nvSpPr>
        <p:spPr>
          <a:xfrm>
            <a:off x="7315200" y="2047875"/>
            <a:ext cx="22860" cy="2466975"/>
          </a:xfrm>
          <a:prstGeom prst="roundRect">
            <a:avLst>
              <a:gd name="adj" fmla="val 291721"/>
            </a:avLst>
          </a:prstGeom>
          <a:solidFill>
            <a:srgbClr val="B2D4E5"/>
          </a:solidFill>
          <a:ln/>
        </p:spPr>
      </p:sp>
      <p:sp>
        <p:nvSpPr>
          <p:cNvPr id="13" name="Text 11"/>
          <p:cNvSpPr/>
          <p:nvPr/>
        </p:nvSpPr>
        <p:spPr>
          <a:xfrm>
            <a:off x="9530120" y="2206585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Active Cooling</a:t>
            </a:r>
            <a:endParaRPr lang="en-US" sz="16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473910" y="2562225"/>
            <a:ext cx="61963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Forced convection via fans.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7473910" y="2935248"/>
            <a:ext cx="61963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Liquid cooling systems (water-glycol).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473910" y="3308271"/>
            <a:ext cx="61963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phase change materials (PCMs).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473910" y="3721060"/>
            <a:ext cx="61963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superior thermal performance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but requires external energy.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4760595"/>
            <a:ext cx="3467814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Design Considerations</a:t>
            </a:r>
            <a:endParaRPr lang="en-US" sz="26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5415558"/>
            <a:ext cx="13042821" cy="2108359"/>
          </a:xfrm>
          <a:prstGeom prst="roundRect">
            <a:avLst>
              <a:gd name="adj" fmla="val 31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01410" y="5423178"/>
            <a:ext cx="13027581" cy="5232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60358" y="5526048"/>
            <a:ext cx="35869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872395" y="5526048"/>
            <a:ext cx="2280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477839" y="5526048"/>
            <a:ext cx="358318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Thermal Efficiency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1386066" y="5526048"/>
            <a:ext cx="22842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946457"/>
            <a:ext cx="13027581" cy="5232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60358" y="6049328"/>
            <a:ext cx="35869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Passive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4872395" y="6049328"/>
            <a:ext cx="2280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477839" y="6049328"/>
            <a:ext cx="358318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1386066" y="6049328"/>
            <a:ext cx="22842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801410" y="6469737"/>
            <a:ext cx="13027581" cy="5232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60358" y="6572607"/>
            <a:ext cx="35869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(Air)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4872395" y="6572607"/>
            <a:ext cx="2280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477839" y="6572607"/>
            <a:ext cx="358318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1386066" y="6572607"/>
            <a:ext cx="22842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</a:t>
            </a:r>
            <a:endParaRPr lang="en-US" sz="1550" dirty="0"/>
          </a:p>
        </p:txBody>
      </p:sp>
      <p:sp>
        <p:nvSpPr>
          <p:cNvPr id="35" name="Shape 33"/>
          <p:cNvSpPr/>
          <p:nvPr/>
        </p:nvSpPr>
        <p:spPr>
          <a:xfrm>
            <a:off x="801410" y="6993017"/>
            <a:ext cx="13027581" cy="5232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60358" y="7095887"/>
            <a:ext cx="35869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(Liquid)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4872395" y="7095887"/>
            <a:ext cx="2280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7477839" y="7095887"/>
            <a:ext cx="358318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High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11386066" y="7095887"/>
            <a:ext cx="22842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5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066EA6-3058-FB9F-A0B2-CAB8B0527F7B}"/>
              </a:ext>
            </a:extLst>
          </p:cNvPr>
          <p:cNvSpPr/>
          <p:nvPr/>
        </p:nvSpPr>
        <p:spPr>
          <a:xfrm>
            <a:off x="0" y="7697585"/>
            <a:ext cx="14630400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588"/>
            <a:ext cx="7546419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Real-World Application and Future Trends</a:t>
            </a:r>
            <a:endParaRPr lang="en-US" sz="30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59838"/>
            <a:ext cx="6291977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Case Study: Electric Vehicle Inverter Cooling</a:t>
            </a:r>
            <a:endParaRPr lang="en-US" sz="24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094190"/>
            <a:ext cx="634162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 inverters handle high power densities, making efficient cooling essential for vehicle range and charging speeds. These systems almost exclusively use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liquid cooling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coolant channels integrated directly into the heat sink base plate.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93790" y="3406021"/>
            <a:ext cx="63416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Coolant: Water-glycol mixture.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93790" y="3833455"/>
            <a:ext cx="63416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heat flux removal capacity.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93790" y="4260890"/>
            <a:ext cx="63416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 for maintaining optimal battery and powertrain performance.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247" y="1578293"/>
            <a:ext cx="2918222" cy="29182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0" y="4909423"/>
            <a:ext cx="5775246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tifakt Element Book" panose="020B0503050000020004" pitchFamily="34" charset="0"/>
                <a:ea typeface="Artifakt Element Book" panose="020B0503050000020004" pitchFamily="34" charset="0"/>
                <a:cs typeface="Petrona Bold" pitchFamily="34" charset="-120"/>
              </a:rPr>
              <a:t>Modern Trends in Thermal Management</a:t>
            </a:r>
            <a:endParaRPr lang="en-US" sz="2400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517475"/>
            <a:ext cx="4249341" cy="442198"/>
          </a:xfrm>
          <a:prstGeom prst="roundRect">
            <a:avLst>
              <a:gd name="adj" fmla="val 48012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7851" y="5627965"/>
            <a:ext cx="221099" cy="2210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41189" y="6107073"/>
            <a:ext cx="395454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Nanofluids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941189" y="6490216"/>
            <a:ext cx="395454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Fluids engineered with nanoparticles (e.g., copper, silver) to significantly enhance thermal conductivity.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5190530" y="5517475"/>
            <a:ext cx="4249341" cy="442198"/>
          </a:xfrm>
          <a:prstGeom prst="roundRect">
            <a:avLst>
              <a:gd name="adj" fmla="val 48012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591" y="5627965"/>
            <a:ext cx="221099" cy="2210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37929" y="6107073"/>
            <a:ext cx="395454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Immersion Cooling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5337929" y="6490216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Submerging components directly in dielectric liquids for maximal, uniform heat removal.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9587270" y="5517475"/>
            <a:ext cx="4249341" cy="442198"/>
          </a:xfrm>
          <a:prstGeom prst="roundRect">
            <a:avLst>
              <a:gd name="adj" fmla="val 48012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01331" y="5627965"/>
            <a:ext cx="221099" cy="22109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734669" y="6107073"/>
            <a:ext cx="395454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Two-Phase Cooling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9734669" y="6490216"/>
            <a:ext cx="395454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Utilising the latent heat of vaporisation (e.g., in heat pipes) for highly efficient heat transfer at a constant temperature.</a:t>
            </a:r>
            <a:endParaRPr lang="en-US" sz="1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BF5CA-897A-509C-1E3D-AB448DDE4589}"/>
              </a:ext>
            </a:extLst>
          </p:cNvPr>
          <p:cNvSpPr/>
          <p:nvPr/>
        </p:nvSpPr>
        <p:spPr>
          <a:xfrm>
            <a:off x="0" y="7697585"/>
            <a:ext cx="14630400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625</Words>
  <Application>Microsoft Office PowerPoint</Application>
  <PresentationFormat>Custom</PresentationFormat>
  <Paragraphs>91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Inter</vt:lpstr>
      <vt:lpstr>Artifakt Element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Admin</cp:lastModifiedBy>
  <cp:revision>6</cp:revision>
  <dcterms:created xsi:type="dcterms:W3CDTF">2025-11-08T13:10:44Z</dcterms:created>
  <dcterms:modified xsi:type="dcterms:W3CDTF">2025-11-09T13:23:12Z</dcterms:modified>
</cp:coreProperties>
</file>